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75" r:id="rId3"/>
    <p:sldId id="276" r:id="rId4"/>
    <p:sldId id="277" r:id="rId5"/>
    <p:sldId id="257" r:id="rId6"/>
    <p:sldId id="278" r:id="rId7"/>
    <p:sldId id="279" r:id="rId8"/>
    <p:sldId id="258" r:id="rId9"/>
    <p:sldId id="280" r:id="rId10"/>
    <p:sldId id="259" r:id="rId11"/>
    <p:sldId id="261" r:id="rId12"/>
    <p:sldId id="263" r:id="rId13"/>
    <p:sldId id="265" r:id="rId14"/>
    <p:sldId id="267" r:id="rId15"/>
    <p:sldId id="281" r:id="rId16"/>
    <p:sldId id="282" r:id="rId17"/>
    <p:sldId id="28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81E90-DF4F-4E8D-B8B1-6D74132A8E65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3C96F2-77F8-467B-A3BC-91229CE692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389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C96F2-77F8-467B-A3BC-91229CE692A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369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5B106E36-FD25-4E2D-B0AA-010F637433A0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99992" y="3356992"/>
            <a:ext cx="3816424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smtClean="0"/>
              <a:t>Урок-конференция для   7-8 классов по экологии </a:t>
            </a:r>
            <a:r>
              <a:rPr lang="ru-RU" b="1" dirty="0" smtClean="0"/>
              <a:t>«Природные уголки нашего края»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88024" y="4869160"/>
            <a:ext cx="3309803" cy="1260629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/>
              <a:t>МКОУ </a:t>
            </a:r>
            <a:r>
              <a:rPr lang="ru-RU" sz="1400" dirty="0" err="1" smtClean="0"/>
              <a:t>Сокурская</a:t>
            </a:r>
            <a:r>
              <a:rPr lang="ru-RU" sz="1400" dirty="0" smtClean="0"/>
              <a:t> СОШ №19</a:t>
            </a:r>
          </a:p>
          <a:p>
            <a:pPr algn="ctr"/>
            <a:endParaRPr lang="ru-RU" sz="1400" dirty="0" smtClean="0"/>
          </a:p>
          <a:p>
            <a:r>
              <a:rPr lang="ru-RU" dirty="0" smtClean="0"/>
              <a:t>Учитель: Басалаева М.П.</a:t>
            </a:r>
          </a:p>
          <a:p>
            <a:pPr algn="ctr"/>
            <a:endParaRPr lang="ru-RU" dirty="0"/>
          </a:p>
        </p:txBody>
      </p:sp>
      <p:pic>
        <p:nvPicPr>
          <p:cNvPr id="1026" name="Picture 2" descr="C:\Users\мила\Desktop\январ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5973"/>
            <a:ext cx="4536505" cy="340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3960440" cy="88916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Барабинская лесостепь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268760"/>
            <a:ext cx="3600400" cy="4741987"/>
          </a:xfrm>
        </p:spPr>
        <p:txBody>
          <a:bodyPr>
            <a:normAutofit fontScale="85000" lnSpcReduction="20000"/>
          </a:bodyPr>
          <a:lstStyle/>
          <a:p>
            <a:pPr algn="just">
              <a:buNone/>
            </a:pPr>
            <a:r>
              <a:rPr lang="ru-RU" sz="2400" dirty="0" smtClean="0"/>
              <a:t>	Юго-западная часть лесостепной полосы представляет собой бессточную котловину, характер рельефа равнинный, слабовыраженные западины заняты озёрами, часто с солёной или солоноватой водой. Почвы представлены, в основном, луговыми солонцами. В связи с этим, широко развиты </a:t>
            </a:r>
            <a:r>
              <a:rPr lang="ru-RU" sz="2400" dirty="0" err="1" smtClean="0"/>
              <a:t>галофитные</a:t>
            </a:r>
            <a:r>
              <a:rPr lang="ru-RU" sz="2400" dirty="0" smtClean="0"/>
              <a:t> луга, переходящие в солончаки вокруг озёр и в западинах.</a:t>
            </a: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643" y="2374776"/>
            <a:ext cx="4991298" cy="3053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4176464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Покровская лесостепь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340768"/>
            <a:ext cx="3168352" cy="5256584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ru-RU" dirty="0" smtClean="0"/>
              <a:t>	«Покровская лесостепь» - своеобразное сочетание лесостепного, лугового и озерно-болотного комплексов фауны и флоры, состоит из ландшафтной мозаики типичной лесостепи из осиново-березовых колков, разнотравных лугов, болот и водоемов.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097336"/>
            <a:ext cx="5472608" cy="3492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4032566" cy="792088"/>
          </a:xfrm>
        </p:spPr>
        <p:txBody>
          <a:bodyPr>
            <a:noAutofit/>
          </a:bodyPr>
          <a:lstStyle/>
          <a:p>
            <a:r>
              <a:rPr lang="ru-RU" sz="2800" dirty="0" err="1" smtClean="0"/>
              <a:t>Кирзинские</a:t>
            </a:r>
            <a:r>
              <a:rPr lang="ru-RU" sz="2800" dirty="0" smtClean="0"/>
              <a:t> водно-болотные угодья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196753"/>
            <a:ext cx="8219256" cy="2376264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2400" dirty="0" smtClean="0"/>
              <a:t>	</a:t>
            </a:r>
            <a:r>
              <a:rPr lang="ru-RU" sz="1400" dirty="0" err="1" smtClean="0"/>
              <a:t>Кирзинский</a:t>
            </a:r>
            <a:r>
              <a:rPr lang="ru-RU" sz="1400" dirty="0" smtClean="0"/>
              <a:t> заказник является своеобразной заповедной природной матрицей, где расположены многочисленные озера, которые отнесены к водно-болотным угодьям и имеют международный статус охраны. Это, в первую очередь, озеро Чаны, которое является третьим по величине в Сибири после Байкала и Таймыра, а также комплекс Щучьих озер, озеро Белое, </a:t>
            </a:r>
            <a:r>
              <a:rPr lang="ru-RU" sz="1400" dirty="0" err="1" smtClean="0"/>
              <a:t>Лопушное</a:t>
            </a:r>
            <a:r>
              <a:rPr lang="ru-RU" sz="1400" dirty="0" smtClean="0"/>
              <a:t>, Большой </a:t>
            </a:r>
            <a:r>
              <a:rPr lang="ru-RU" sz="1400" dirty="0" err="1" smtClean="0"/>
              <a:t>Илган</a:t>
            </a:r>
            <a:r>
              <a:rPr lang="ru-RU" sz="1400" dirty="0" smtClean="0"/>
              <a:t> и др. Они являются местом сосредоточения множества видов птиц в разные периоды их жизненного цикла. Сохранение этой специфичной среды обитания и важных стратегических путей миграции пернатых является приоритетным направлением работы администрации заказника.</a:t>
            </a:r>
            <a:endParaRPr lang="ru-RU" sz="1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395420"/>
            <a:ext cx="4680520" cy="3462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3888432" cy="385112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Бердская</a:t>
            </a:r>
            <a:r>
              <a:rPr lang="ru-RU" dirty="0" smtClean="0"/>
              <a:t> Коса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484784"/>
            <a:ext cx="3600400" cy="4525963"/>
          </a:xfrm>
        </p:spPr>
        <p:txBody>
          <a:bodyPr>
            <a:normAutofit fontScale="70000" lnSpcReduction="20000"/>
          </a:bodyPr>
          <a:lstStyle/>
          <a:p>
            <a:pPr algn="just">
              <a:buNone/>
            </a:pPr>
            <a:r>
              <a:rPr lang="ru-RU" dirty="0" smtClean="0"/>
              <a:t>	Городской парк «</a:t>
            </a:r>
            <a:r>
              <a:rPr lang="ru-RU" b="1" dirty="0" err="1" smtClean="0"/>
              <a:t>Бердская</a:t>
            </a:r>
            <a:r>
              <a:rPr lang="ru-RU" dirty="0" smtClean="0"/>
              <a:t> </a:t>
            </a:r>
            <a:r>
              <a:rPr lang="ru-RU" b="1" dirty="0" smtClean="0"/>
              <a:t>коса</a:t>
            </a:r>
            <a:r>
              <a:rPr lang="ru-RU" dirty="0" smtClean="0"/>
              <a:t>» - особо охраняемая природная территория местного значения. Расположен в защитных лесах в уникальной природной зоне, где мягкий климат и целебный воздух. Городской парк «</a:t>
            </a:r>
            <a:r>
              <a:rPr lang="ru-RU" b="1" dirty="0" err="1" smtClean="0"/>
              <a:t>Бердская</a:t>
            </a:r>
            <a:r>
              <a:rPr lang="ru-RU" dirty="0" smtClean="0"/>
              <a:t> </a:t>
            </a:r>
            <a:r>
              <a:rPr lang="ru-RU" b="1" dirty="0" smtClean="0"/>
              <a:t>коса</a:t>
            </a:r>
            <a:r>
              <a:rPr lang="ru-RU" dirty="0" smtClean="0"/>
              <a:t>» представляет уникальное природное образование, многообразные растительные сообщества которого включают много </a:t>
            </a:r>
            <a:r>
              <a:rPr lang="ru-RU" dirty="0" err="1" smtClean="0"/>
              <a:t>высокодекоративных</a:t>
            </a:r>
            <a:r>
              <a:rPr lang="ru-RU" dirty="0" smtClean="0"/>
              <a:t> и редких видов растений, животный мир достаточно интересен и разнообразен.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786304"/>
            <a:ext cx="4824536" cy="3617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3960440" cy="5291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Исток реки Карасук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412776"/>
            <a:ext cx="4104456" cy="5256584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b="1" dirty="0" smtClean="0"/>
              <a:t>	Истоки</a:t>
            </a:r>
            <a:r>
              <a:rPr lang="ru-RU" dirty="0" smtClean="0"/>
              <a:t> </a:t>
            </a:r>
            <a:r>
              <a:rPr lang="ru-RU" b="1" dirty="0" smtClean="0"/>
              <a:t>реки</a:t>
            </a:r>
            <a:r>
              <a:rPr lang="ru-RU" dirty="0" smtClean="0"/>
              <a:t> </a:t>
            </a:r>
            <a:r>
              <a:rPr lang="ru-RU" b="1" dirty="0" smtClean="0"/>
              <a:t>Карасук</a:t>
            </a:r>
            <a:r>
              <a:rPr lang="ru-RU" dirty="0" smtClean="0"/>
              <a:t> – это один из памятников природы, который располагается в Новосибирской области. На карте его можно найти на границах Каченовского, Ордынского и </a:t>
            </a:r>
            <a:r>
              <a:rPr lang="ru-RU" dirty="0" err="1" smtClean="0"/>
              <a:t>Чулымского</a:t>
            </a:r>
            <a:r>
              <a:rPr lang="ru-RU" dirty="0" smtClean="0"/>
              <a:t> </a:t>
            </a:r>
            <a:r>
              <a:rPr lang="ru-RU" b="1" dirty="0" smtClean="0"/>
              <a:t>районов</a:t>
            </a:r>
            <a:r>
              <a:rPr lang="ru-RU" dirty="0" smtClean="0"/>
              <a:t>. Не смотря на название этот памятник природы, представляет собой не саму </a:t>
            </a:r>
            <a:r>
              <a:rPr lang="ru-RU" b="1" dirty="0" smtClean="0"/>
              <a:t>реку</a:t>
            </a:r>
            <a:r>
              <a:rPr lang="ru-RU" dirty="0" smtClean="0"/>
              <a:t>, а населенные редкими представителями флоры и фауны, близлежащие земли. Основную территорию занимают густые леса. Также большая часть территории принадлежит пастбищам, болотам и лугам. 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598" y="1841465"/>
            <a:ext cx="4631890" cy="2786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67314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Подведем итоги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492" y="1556792"/>
            <a:ext cx="6777317" cy="4824536"/>
          </a:xfrm>
        </p:spPr>
        <p:txBody>
          <a:bodyPr>
            <a:normAutofit fontScale="85000" lnSpcReduction="20000"/>
          </a:bodyPr>
          <a:lstStyle/>
          <a:p>
            <a:pPr marL="68580" indent="0">
              <a:buNone/>
            </a:pPr>
            <a:endParaRPr lang="ru-RU" dirty="0"/>
          </a:p>
          <a:p>
            <a:r>
              <a:rPr lang="ru-RU" dirty="0"/>
              <a:t> сегодня я узнал…</a:t>
            </a:r>
          </a:p>
          <a:p>
            <a:r>
              <a:rPr lang="ru-RU" dirty="0"/>
              <a:t>было интересно…</a:t>
            </a:r>
          </a:p>
          <a:p>
            <a:r>
              <a:rPr lang="ru-RU" dirty="0"/>
              <a:t>было трудно…</a:t>
            </a:r>
          </a:p>
          <a:p>
            <a:r>
              <a:rPr lang="ru-RU" dirty="0"/>
              <a:t>я выполнял задания…</a:t>
            </a:r>
          </a:p>
          <a:p>
            <a:r>
              <a:rPr lang="ru-RU" dirty="0"/>
              <a:t>я понял, что…</a:t>
            </a:r>
          </a:p>
          <a:p>
            <a:r>
              <a:rPr lang="ru-RU" dirty="0"/>
              <a:t>теперь я могу…</a:t>
            </a:r>
          </a:p>
          <a:p>
            <a:r>
              <a:rPr lang="ru-RU" dirty="0"/>
              <a:t>я почувствовал, что…</a:t>
            </a:r>
          </a:p>
          <a:p>
            <a:r>
              <a:rPr lang="ru-RU" dirty="0"/>
              <a:t>я приобрел…</a:t>
            </a:r>
          </a:p>
          <a:p>
            <a:r>
              <a:rPr lang="ru-RU" dirty="0"/>
              <a:t>я научился…</a:t>
            </a:r>
          </a:p>
          <a:p>
            <a:r>
              <a:rPr lang="ru-RU" dirty="0"/>
              <a:t>у меня получилось …</a:t>
            </a:r>
          </a:p>
          <a:p>
            <a:r>
              <a:rPr lang="ru-RU" dirty="0"/>
              <a:t>я смог…</a:t>
            </a:r>
          </a:p>
          <a:p>
            <a:r>
              <a:rPr lang="ru-RU" dirty="0"/>
              <a:t>меня удивило…</a:t>
            </a:r>
          </a:p>
          <a:p>
            <a:r>
              <a:rPr lang="ru-RU" dirty="0"/>
              <a:t>урок дал мне для жизни…</a:t>
            </a:r>
          </a:p>
          <a:p>
            <a:r>
              <a:rPr lang="ru-RU" dirty="0" smtClean="0"/>
              <a:t>мне </a:t>
            </a:r>
            <a:r>
              <a:rPr lang="ru-RU" dirty="0"/>
              <a:t>захотелось…</a:t>
            </a:r>
          </a:p>
        </p:txBody>
      </p:sp>
    </p:spTree>
    <p:extLst>
      <p:ext uri="{BB962C8B-B14F-4D97-AF65-F5344CB8AC3E}">
        <p14:creationId xmlns:p14="http://schemas.microsoft.com/office/powerpoint/2010/main" val="160199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67314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Рефлексия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68580" indent="0">
              <a:buNone/>
            </a:pPr>
            <a:r>
              <a:rPr lang="ru-RU" dirty="0" smtClean="0"/>
              <a:t>А </a:t>
            </a:r>
            <a:r>
              <a:rPr lang="ru-RU" dirty="0"/>
              <a:t>теперь поставили руки на парту и представили, что вы вышли на поляну. Пошёл дождь. Если вам урок понравился, то пусть капли будут громкими. Упала 1 капля </a:t>
            </a:r>
            <a:r>
              <a:rPr lang="ru-RU" dirty="0" smtClean="0"/>
              <a:t>(ударили </a:t>
            </a:r>
            <a:r>
              <a:rPr lang="ru-RU" dirty="0"/>
              <a:t>пальцем по </a:t>
            </a:r>
            <a:r>
              <a:rPr lang="ru-RU" dirty="0" smtClean="0"/>
              <a:t>парте).</a:t>
            </a:r>
            <a:endParaRPr lang="ru-RU" dirty="0"/>
          </a:p>
          <a:p>
            <a:endParaRPr lang="ru-RU" dirty="0"/>
          </a:p>
          <a:p>
            <a:r>
              <a:rPr lang="ru-RU" dirty="0" smtClean="0"/>
              <a:t>Упало </a:t>
            </a:r>
            <a:r>
              <a:rPr lang="ru-RU" dirty="0"/>
              <a:t>2 капли. </a:t>
            </a:r>
            <a:r>
              <a:rPr lang="ru-RU" dirty="0" smtClean="0"/>
              <a:t>( </a:t>
            </a:r>
            <a:r>
              <a:rPr lang="ru-RU" dirty="0"/>
              <a:t>ударили двумя </a:t>
            </a:r>
            <a:r>
              <a:rPr lang="ru-RU" dirty="0" smtClean="0"/>
              <a:t>пальцами).</a:t>
            </a:r>
            <a:endParaRPr lang="ru-RU" dirty="0"/>
          </a:p>
          <a:p>
            <a:endParaRPr lang="ru-RU" dirty="0"/>
          </a:p>
          <a:p>
            <a:r>
              <a:rPr lang="ru-RU" dirty="0" smtClean="0"/>
              <a:t>Упало </a:t>
            </a:r>
            <a:r>
              <a:rPr lang="ru-RU" dirty="0"/>
              <a:t>3 капли. (Дети ударили тремя </a:t>
            </a:r>
            <a:r>
              <a:rPr lang="ru-RU" dirty="0" smtClean="0"/>
              <a:t>пальцами).</a:t>
            </a:r>
            <a:endParaRPr lang="ru-RU" dirty="0"/>
          </a:p>
          <a:p>
            <a:endParaRPr lang="ru-RU" dirty="0"/>
          </a:p>
          <a:p>
            <a:r>
              <a:rPr lang="ru-RU" dirty="0" smtClean="0"/>
              <a:t>Пошёл </a:t>
            </a:r>
            <a:r>
              <a:rPr lang="ru-RU" dirty="0"/>
              <a:t>сильный дождь! Мне хочется закончить урок этими аплодисментами.</a:t>
            </a:r>
          </a:p>
        </p:txBody>
      </p:sp>
    </p:spTree>
    <p:extLst>
      <p:ext uri="{BB962C8B-B14F-4D97-AF65-F5344CB8AC3E}">
        <p14:creationId xmlns:p14="http://schemas.microsoft.com/office/powerpoint/2010/main" val="716119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8856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Деление обучающихся на 5 групп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r>
              <a:rPr lang="ru-RU" dirty="0" smtClean="0"/>
              <a:t>Каждый учащийся берет 1 кусочек от разрезанных фотографий. Нужно собрать 5 фотографий. Получается 5 групп. Ребята рассаживаются по группам.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2734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764704"/>
            <a:ext cx="7024744" cy="745152"/>
          </a:xfrm>
        </p:spPr>
        <p:txBody>
          <a:bodyPr/>
          <a:lstStyle/>
          <a:p>
            <a:r>
              <a:rPr lang="ru-RU" dirty="0" smtClean="0"/>
              <a:t>Мотивационный момент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492" y="1484784"/>
            <a:ext cx="6777317" cy="4347845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Ребята, закройте глаза, и внимательно вслушайтесь в слова (звучит музыка).</a:t>
            </a:r>
          </a:p>
          <a:p>
            <a:endParaRPr lang="ru-RU" dirty="0"/>
          </a:p>
          <a:p>
            <a:r>
              <a:rPr lang="ru-RU" dirty="0"/>
              <a:t>“Если мы закроем глаза, то ничего не увидим. Ничего и раньше не было, кроме тьмы. И было так до тех пор, пока не появился голубой сверкающий шар. Это Земля. Жизнь начинается… (Дети открывают глаза, поднимают головы. Вращается глобус. Мир ослепительно переливается. И как важно, чтобы это продолжалось вечно”.</a:t>
            </a:r>
          </a:p>
          <a:p>
            <a:endParaRPr lang="ru-RU" dirty="0"/>
          </a:p>
          <a:p>
            <a:pPr marL="68580" indent="0">
              <a:buNone/>
            </a:pPr>
            <a:r>
              <a:rPr lang="ru-RU" dirty="0"/>
              <a:t>Берегите Землю! Берегите</a:t>
            </a:r>
          </a:p>
          <a:p>
            <a:pPr marL="68580" indent="0">
              <a:buNone/>
            </a:pPr>
            <a:r>
              <a:rPr lang="ru-RU" dirty="0"/>
              <a:t>Жаворонка в голубом зените,</a:t>
            </a:r>
          </a:p>
          <a:p>
            <a:pPr marL="68580" indent="0">
              <a:buNone/>
            </a:pPr>
            <a:r>
              <a:rPr lang="ru-RU" dirty="0"/>
              <a:t>Бабочку на стеблях повилики,</a:t>
            </a:r>
          </a:p>
          <a:p>
            <a:pPr marL="68580" indent="0">
              <a:buNone/>
            </a:pPr>
            <a:r>
              <a:rPr lang="ru-RU" dirty="0"/>
              <a:t>На тропинке солнечные блики,</a:t>
            </a:r>
          </a:p>
          <a:p>
            <a:pPr marL="68580" indent="0">
              <a:buNone/>
            </a:pPr>
            <a:r>
              <a:rPr lang="ru-RU" dirty="0"/>
              <a:t>На камнях играющего краба.</a:t>
            </a:r>
          </a:p>
          <a:p>
            <a:pPr marL="68580" indent="0">
              <a:buNone/>
            </a:pPr>
            <a:r>
              <a:rPr lang="ru-RU" dirty="0"/>
              <a:t>Над пустыней тень от баобаба,</a:t>
            </a:r>
          </a:p>
          <a:p>
            <a:pPr marL="68580" indent="0">
              <a:buNone/>
            </a:pPr>
            <a:r>
              <a:rPr lang="ru-RU" dirty="0"/>
              <a:t>Ястреба, парящего над полем,</a:t>
            </a:r>
          </a:p>
          <a:p>
            <a:pPr marL="68580" indent="0">
              <a:buNone/>
            </a:pPr>
            <a:r>
              <a:rPr lang="ru-RU" dirty="0"/>
              <a:t>Ясный месяц над речным покоем,</a:t>
            </a:r>
          </a:p>
          <a:p>
            <a:pPr marL="68580" indent="0">
              <a:buNone/>
            </a:pPr>
            <a:r>
              <a:rPr lang="ru-RU" dirty="0"/>
              <a:t>Ласточку, мелькающую в жите,</a:t>
            </a:r>
          </a:p>
          <a:p>
            <a:pPr marL="68580" indent="0">
              <a:buNone/>
            </a:pPr>
            <a:r>
              <a:rPr lang="ru-RU" dirty="0" smtClean="0"/>
              <a:t>Берегите </a:t>
            </a:r>
            <a:r>
              <a:rPr lang="ru-RU" dirty="0"/>
              <a:t>Землю, берегите</a:t>
            </a:r>
            <a:r>
              <a:rPr lang="ru-RU" dirty="0" smtClean="0"/>
              <a:t>…</a:t>
            </a:r>
          </a:p>
          <a:p>
            <a:pPr marL="68580" indent="0">
              <a:buNone/>
            </a:pPr>
            <a:endParaRPr lang="ru-RU" dirty="0"/>
          </a:p>
          <a:p>
            <a:pPr marL="68580" indent="0">
              <a:buNone/>
            </a:pPr>
            <a:r>
              <a:rPr lang="ru-RU" dirty="0"/>
              <a:t>Михаил Дудин</a:t>
            </a:r>
          </a:p>
        </p:txBody>
      </p:sp>
    </p:spTree>
    <p:extLst>
      <p:ext uri="{BB962C8B-B14F-4D97-AF65-F5344CB8AC3E}">
        <p14:creationId xmlns:p14="http://schemas.microsoft.com/office/powerpoint/2010/main" val="1624720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/>
              <a:t>Определение задач </a:t>
            </a:r>
            <a:r>
              <a:rPr lang="ru-RU" dirty="0" smtClean="0"/>
              <a:t>урока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 древние времена, когда людей было значительно меньше, а машин еще не изобрели, вошло в обиход выражение “борьба с природой”. В наш век соотношение сил “человек-природа” стало иным. Нужна не борьба, а охрана. И природа просит у нас помощи.</a:t>
            </a:r>
          </a:p>
        </p:txBody>
      </p:sp>
    </p:spTree>
    <p:extLst>
      <p:ext uri="{BB962C8B-B14F-4D97-AF65-F5344CB8AC3E}">
        <p14:creationId xmlns:p14="http://schemas.microsoft.com/office/powerpoint/2010/main" val="361611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/>
              <a:t>Задачи: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Ознакомить обучающихся с заказниками Новосибирской области;</a:t>
            </a:r>
          </a:p>
          <a:p>
            <a:r>
              <a:rPr lang="ru-RU" dirty="0" smtClean="0"/>
              <a:t>Развивать навыки </a:t>
            </a:r>
            <a:r>
              <a:rPr lang="ru-RU" dirty="0"/>
              <a:t>самостоятельной работы с источниками географической информации, географического мышления, способность анализировать, делать выводы, устную речь, выступать перед аудиторией и слушать выступления своих одноклассников.</a:t>
            </a:r>
          </a:p>
          <a:p>
            <a:r>
              <a:rPr lang="ru-RU" dirty="0" smtClean="0"/>
              <a:t>Привить уважение и заботу к природе.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Ответьте на вопросы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Что значит заповедные места?</a:t>
            </a:r>
          </a:p>
          <a:p>
            <a:endParaRPr lang="ru-RU" dirty="0"/>
          </a:p>
          <a:p>
            <a:r>
              <a:rPr lang="ru-RU" dirty="0" smtClean="0"/>
              <a:t>Скажите</a:t>
            </a:r>
            <a:r>
              <a:rPr lang="ru-RU" dirty="0"/>
              <a:t>, почему возникает необходимость защиты и охраны природы?</a:t>
            </a:r>
          </a:p>
          <a:p>
            <a:endParaRPr lang="ru-RU" dirty="0"/>
          </a:p>
          <a:p>
            <a:r>
              <a:rPr lang="ru-RU" dirty="0" smtClean="0"/>
              <a:t>У</a:t>
            </a:r>
            <a:r>
              <a:rPr lang="ru-RU" dirty="0"/>
              <a:t>: Что значит особо охраняемая территория</a:t>
            </a:r>
            <a:r>
              <a:rPr lang="ru-RU" dirty="0" smtClean="0"/>
              <a:t>?</a:t>
            </a:r>
          </a:p>
          <a:p>
            <a:endParaRPr lang="ru-RU" dirty="0"/>
          </a:p>
          <a:p>
            <a:r>
              <a:rPr lang="ru-RU" dirty="0" smtClean="0"/>
              <a:t>У</a:t>
            </a:r>
            <a:r>
              <a:rPr lang="ru-RU" dirty="0"/>
              <a:t>: Какие вы уже знаете охраняемые </a:t>
            </a:r>
            <a:r>
              <a:rPr lang="ru-RU" dirty="0" smtClean="0"/>
              <a:t>территории?</a:t>
            </a:r>
          </a:p>
          <a:p>
            <a:endParaRPr lang="ru-RU" dirty="0"/>
          </a:p>
          <a:p>
            <a:r>
              <a:rPr lang="ru-RU" dirty="0"/>
              <a:t>Какие задачи выполняются при организации </a:t>
            </a:r>
            <a:r>
              <a:rPr lang="ru-RU" dirty="0" smtClean="0"/>
              <a:t>заказников</a:t>
            </a:r>
            <a:r>
              <a:rPr lang="ru-RU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30722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Приступаем к работе!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Для того, чтобы пополнить свой багаж знаний - мы с вами отправляемся в экспедицию по заповедным местам. </a:t>
            </a:r>
          </a:p>
          <a:p>
            <a:r>
              <a:rPr lang="ru-RU" dirty="0"/>
              <a:t>Группы получают задания.</a:t>
            </a:r>
          </a:p>
          <a:p>
            <a:r>
              <a:rPr lang="ru-RU" dirty="0"/>
              <a:t>Работа в группах: в течение 5 минут согласуйте план сообщений, назначьте сначала «Руководителя», а затем выступающих: основных и содокладчиков.</a:t>
            </a:r>
          </a:p>
          <a:p>
            <a:r>
              <a:rPr lang="ru-RU" dirty="0"/>
              <a:t>Самостоятельная работа в группах.</a:t>
            </a:r>
          </a:p>
          <a:p>
            <a:r>
              <a:rPr lang="ru-RU" dirty="0"/>
              <a:t>Выступления детей с сообщениями.</a:t>
            </a:r>
          </a:p>
        </p:txBody>
      </p:sp>
    </p:spTree>
    <p:extLst>
      <p:ext uri="{BB962C8B-B14F-4D97-AF65-F5344CB8AC3E}">
        <p14:creationId xmlns:p14="http://schemas.microsoft.com/office/powerpoint/2010/main" val="1497580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Заказники Новосибирской области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endParaRPr lang="ru-RU" sz="2800" dirty="0" smtClean="0"/>
          </a:p>
          <a:p>
            <a:r>
              <a:rPr lang="ru-RU" sz="2800" dirty="0" smtClean="0"/>
              <a:t>Барабинская лесостепь;</a:t>
            </a:r>
          </a:p>
          <a:p>
            <a:r>
              <a:rPr lang="ru-RU" sz="2800" dirty="0" smtClean="0"/>
              <a:t>Покровская лесостепь;</a:t>
            </a:r>
          </a:p>
          <a:p>
            <a:r>
              <a:rPr lang="ru-RU" sz="2800" dirty="0" err="1" smtClean="0"/>
              <a:t>Кирзинские</a:t>
            </a:r>
            <a:r>
              <a:rPr lang="ru-RU" sz="2800" dirty="0" smtClean="0"/>
              <a:t> водно-болотные угодья;</a:t>
            </a:r>
          </a:p>
          <a:p>
            <a:r>
              <a:rPr lang="ru-RU" sz="2800" dirty="0" err="1" smtClean="0"/>
              <a:t>Бердская</a:t>
            </a:r>
            <a:r>
              <a:rPr lang="ru-RU" sz="2800" dirty="0" smtClean="0"/>
              <a:t> Коса;</a:t>
            </a:r>
          </a:p>
          <a:p>
            <a:r>
              <a:rPr lang="ru-RU" sz="2800" dirty="0" smtClean="0"/>
              <a:t>Исток реки Карасук.</a:t>
            </a:r>
          </a:p>
          <a:p>
            <a:endParaRPr lang="ru-RU" sz="2800" dirty="0" smtClean="0"/>
          </a:p>
          <a:p>
            <a:pPr>
              <a:buNone/>
            </a:pPr>
            <a:r>
              <a:rPr lang="ru-RU" sz="2800" dirty="0" smtClean="0"/>
              <a:t>Познакомимся с ними </a:t>
            </a:r>
            <a:r>
              <a:rPr lang="ru-RU" sz="2800" dirty="0" smtClean="0"/>
              <a:t>поближе.</a:t>
            </a:r>
          </a:p>
          <a:p>
            <a:pPr>
              <a:buNone/>
            </a:pPr>
            <a:r>
              <a:rPr lang="ru-RU" sz="2800" dirty="0" smtClean="0"/>
              <a:t>Составьте сообщение по плану</a:t>
            </a:r>
            <a:endParaRPr lang="ru-RU" sz="2800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 сообщения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endParaRPr lang="ru-RU" dirty="0"/>
          </a:p>
          <a:p>
            <a:r>
              <a:rPr lang="ru-RU" dirty="0" smtClean="0"/>
              <a:t>Название заказника Новосибирской области.</a:t>
            </a:r>
            <a:endParaRPr lang="ru-RU" dirty="0"/>
          </a:p>
          <a:p>
            <a:r>
              <a:rPr lang="ru-RU" dirty="0"/>
              <a:t>Где находится?</a:t>
            </a:r>
          </a:p>
          <a:p>
            <a:r>
              <a:rPr lang="ru-RU" dirty="0"/>
              <a:t>Когда был образован.</a:t>
            </a:r>
          </a:p>
          <a:p>
            <a:r>
              <a:rPr lang="ru-RU" dirty="0"/>
              <a:t>Его  направление, охраняемые виды</a:t>
            </a:r>
          </a:p>
        </p:txBody>
      </p:sp>
    </p:spTree>
    <p:extLst>
      <p:ext uri="{BB962C8B-B14F-4D97-AF65-F5344CB8AC3E}">
        <p14:creationId xmlns:p14="http://schemas.microsoft.com/office/powerpoint/2010/main" val="15858337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168</TotalTime>
  <Words>574</Words>
  <Application>Microsoft Office PowerPoint</Application>
  <PresentationFormat>Экран (4:3)</PresentationFormat>
  <Paragraphs>96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Остин</vt:lpstr>
      <vt:lpstr>Урок-конференция для   7-8 классов по экологии «Природные уголки нашего края»</vt:lpstr>
      <vt:lpstr>Деление обучающихся на 5 групп</vt:lpstr>
      <vt:lpstr>Мотивационный момент</vt:lpstr>
      <vt:lpstr>Определение задач урока</vt:lpstr>
      <vt:lpstr>Задачи:</vt:lpstr>
      <vt:lpstr>Ответьте на вопросы</vt:lpstr>
      <vt:lpstr>Приступаем к работе!</vt:lpstr>
      <vt:lpstr>Заказники Новосибирской области</vt:lpstr>
      <vt:lpstr>План сообщения </vt:lpstr>
      <vt:lpstr>Барабинская лесостепь</vt:lpstr>
      <vt:lpstr>Покровская лесостепь</vt:lpstr>
      <vt:lpstr>Кирзинские водно-болотные угодья</vt:lpstr>
      <vt:lpstr>Бердская Коса</vt:lpstr>
      <vt:lpstr>Исток реки Карасук</vt:lpstr>
      <vt:lpstr>Подведем итоги</vt:lpstr>
      <vt:lpstr>Рефлексия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Природные уголки нашего края</dc:title>
  <dc:creator>Сокурская СОШ № 19</dc:creator>
  <cp:lastModifiedBy>мила</cp:lastModifiedBy>
  <cp:revision>14</cp:revision>
  <dcterms:created xsi:type="dcterms:W3CDTF">2022-01-13T04:39:42Z</dcterms:created>
  <dcterms:modified xsi:type="dcterms:W3CDTF">2022-01-24T07:51:39Z</dcterms:modified>
</cp:coreProperties>
</file>