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77" r:id="rId3"/>
    <p:sldId id="257" r:id="rId4"/>
    <p:sldId id="258" r:id="rId5"/>
    <p:sldId id="278" r:id="rId6"/>
    <p:sldId id="259" r:id="rId7"/>
    <p:sldId id="260" r:id="rId8"/>
    <p:sldId id="276" r:id="rId9"/>
    <p:sldId id="261" r:id="rId10"/>
    <p:sldId id="262" r:id="rId11"/>
    <p:sldId id="263" r:id="rId12"/>
    <p:sldId id="266" r:id="rId13"/>
    <p:sldId id="264" r:id="rId14"/>
    <p:sldId id="265" r:id="rId15"/>
    <p:sldId id="268" r:id="rId16"/>
    <p:sldId id="270" r:id="rId17"/>
    <p:sldId id="269" r:id="rId18"/>
    <p:sldId id="267" r:id="rId19"/>
    <p:sldId id="271" r:id="rId20"/>
    <p:sldId id="272" r:id="rId21"/>
    <p:sldId id="273" r:id="rId22"/>
    <p:sldId id="274" r:id="rId23"/>
    <p:sldId id="275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456C-DBD5-4102-8D44-022A197AF3BF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95CB-D784-4DE9-82FE-A67059157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A0C4A73-CDF6-4F16-A554-9C5D6799A426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A5B6DE-6BB2-4AF9-8975-08EFF7448338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BC518-F8A8-460C-BB9F-6D62CDA6B27B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7335C-1182-422F-870C-624D3668D835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F5AF0-AE7A-404B-9752-2627B24BD5A7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F3A66-7BFD-40A3-BA76-E293DA8EFCCA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9642-D434-4D1D-9958-87252FB6525F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6A061-1D54-40B6-B80F-60F4623385B2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14523-4829-4B54-B5DE-FA9A82C24C47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33A78-55C5-438A-ADCB-9DF9593144D7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9B1F638B-FCA3-4198-A9CE-705271A0A444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DB6F4133-2874-4E6B-B6BC-33C02F01C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59843" cy="1143000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esta" pitchFamily="2" charset="0"/>
              </a:rPr>
              <a:t>Размножение и развитие организмов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est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Beresta" pitchFamily="2" charset="0"/>
              </a:rPr>
              <a:t>Бесполое размножение </a:t>
            </a:r>
            <a:endParaRPr lang="ru-RU" sz="4000" dirty="0">
              <a:solidFill>
                <a:srgbClr val="7030A0"/>
              </a:solidFill>
              <a:latin typeface="Beresta" pitchFamily="2" charset="0"/>
            </a:endParaRPr>
          </a:p>
        </p:txBody>
      </p:sp>
      <p:pic>
        <p:nvPicPr>
          <p:cNvPr id="4" name="Рисунок 3" descr="��� 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4857760"/>
            <a:ext cx="2285989" cy="1714492"/>
          </a:xfrm>
          <a:prstGeom prst="flowChartConnector">
            <a:avLst/>
          </a:prstGeom>
        </p:spPr>
      </p:pic>
      <p:pic>
        <p:nvPicPr>
          <p:cNvPr id="5" name="Рисунок 4" descr="f_00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4286256"/>
            <a:ext cx="2143140" cy="2267380"/>
          </a:xfrm>
          <a:prstGeom prst="flowChartConnector">
            <a:avLst/>
          </a:prstGeom>
        </p:spPr>
      </p:pic>
      <p:pic>
        <p:nvPicPr>
          <p:cNvPr id="6" name="Рисунок 5" descr="f_09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14678" y="1714488"/>
            <a:ext cx="2754942" cy="2286016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Неравномерное деление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3380" y="2214554"/>
            <a:ext cx="3730620" cy="3309942"/>
          </a:xfrm>
        </p:spPr>
        <p:txBody>
          <a:bodyPr/>
          <a:lstStyle/>
          <a:p>
            <a:r>
              <a:rPr lang="ru-RU" dirty="0" smtClean="0"/>
              <a:t>Почкование </a:t>
            </a:r>
          </a:p>
          <a:p>
            <a:r>
              <a:rPr lang="ru-RU" dirty="0" smtClean="0"/>
              <a:t>Одноклеточные эукариоты (дрожжи)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1026" name="Picture 2" descr="G:\yeast_cell_2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000100" y="1285860"/>
            <a:ext cx="4333895" cy="4333895"/>
          </a:xfrm>
          <a:prstGeom prst="flowChartConnector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Спорообразование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643050"/>
            <a:ext cx="7772400" cy="4452950"/>
          </a:xfrm>
        </p:spPr>
        <p:txBody>
          <a:bodyPr/>
          <a:lstStyle/>
          <a:p>
            <a:r>
              <a:rPr lang="ru-RU" dirty="0" smtClean="0"/>
              <a:t>С помощью спор (гаплоидные клетки с защитной оболочкой)</a:t>
            </a:r>
          </a:p>
          <a:p>
            <a:r>
              <a:rPr lang="ru-RU" dirty="0" smtClean="0"/>
              <a:t>Низшие грибы, водоросли, споровые растения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6" name="Рисунок 5" descr="Органы спорообразования грибов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3714622"/>
            <a:ext cx="4071966" cy="2395674"/>
          </a:xfrm>
          <a:prstGeom prst="rect">
            <a:avLst/>
          </a:prstGeom>
        </p:spPr>
      </p:pic>
      <p:pic>
        <p:nvPicPr>
          <p:cNvPr id="7" name="Рисунок 6" descr="Размножение хлореллы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8070" y="3286125"/>
            <a:ext cx="2835930" cy="357187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715372" y="0"/>
            <a:ext cx="428628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0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Размножение спорами </a:t>
            </a:r>
          </a:p>
        </p:txBody>
      </p:sp>
      <p:sp>
        <p:nvSpPr>
          <p:cNvPr id="25603" name="Текст 11"/>
          <p:cNvSpPr>
            <a:spLocks noGrp="1"/>
          </p:cNvSpPr>
          <p:nvPr>
            <p:ph type="body" idx="1"/>
          </p:nvPr>
        </p:nvSpPr>
        <p:spPr>
          <a:xfrm>
            <a:off x="928662" y="1857364"/>
            <a:ext cx="4040188" cy="714375"/>
          </a:xfrm>
        </p:spPr>
        <p:txBody>
          <a:bodyPr/>
          <a:lstStyle/>
          <a:p>
            <a:pPr eaLnBrk="1" hangingPunct="1"/>
            <a:r>
              <a:rPr lang="ru-RU" sz="2000" b="0" dirty="0" smtClean="0"/>
              <a:t>Спорангии папоротника</a:t>
            </a:r>
          </a:p>
        </p:txBody>
      </p:sp>
      <p:pic>
        <p:nvPicPr>
          <p:cNvPr id="25604" name="Содержимое 8" descr="resC15F1146-0A01-022A-0181-6088753BCEF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643182"/>
            <a:ext cx="4040188" cy="3030538"/>
          </a:xfrm>
        </p:spPr>
      </p:pic>
      <p:sp>
        <p:nvSpPr>
          <p:cNvPr id="25605" name="Текст 12"/>
          <p:cNvSpPr>
            <a:spLocks noGrp="1"/>
          </p:cNvSpPr>
          <p:nvPr>
            <p:ph type="body" sz="quarter" idx="3"/>
          </p:nvPr>
        </p:nvSpPr>
        <p:spPr>
          <a:xfrm>
            <a:off x="4929190" y="1785926"/>
            <a:ext cx="4498975" cy="785813"/>
          </a:xfrm>
        </p:spPr>
        <p:txBody>
          <a:bodyPr/>
          <a:lstStyle/>
          <a:p>
            <a:pPr eaLnBrk="1" hangingPunct="1"/>
            <a:r>
              <a:rPr lang="ru-RU" sz="2000" b="0" dirty="0" smtClean="0"/>
              <a:t>Хвощ полевой</a:t>
            </a:r>
          </a:p>
          <a:p>
            <a:pPr eaLnBrk="1" hangingPunct="1"/>
            <a:r>
              <a:rPr lang="ru-RU" sz="2000" b="0" dirty="0" smtClean="0"/>
              <a:t>Весенние побеги</a:t>
            </a:r>
          </a:p>
        </p:txBody>
      </p:sp>
      <p:pic>
        <p:nvPicPr>
          <p:cNvPr id="25606" name="Содержимое 9" descr="resBB7B91E5-0A01-022A-00DA-88FB02CC0B9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643182"/>
            <a:ext cx="4041775" cy="3030538"/>
          </a:xfrm>
        </p:spPr>
      </p:pic>
      <p:sp>
        <p:nvSpPr>
          <p:cNvPr id="25607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538BA7-8BC0-46AF-84D0-27DA15965F71}" type="datetime1">
              <a:rPr lang="ru-RU"/>
              <a:pPr/>
              <a:t>05.11.2012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из группы клеток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Вегетативное размножение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3" action="ppaction://hlinksldjump"/>
              </a:rPr>
              <a:t>Упорядоченное деление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Неупорядоченное 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4" action="ppaction://hlinksldjump"/>
              </a:rPr>
              <a:t>Почкование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Фрагментация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6" action="ppaction://hlinksldjump"/>
              </a:rPr>
              <a:t>Полиэмбриония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45463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Вегетативное размножение </a:t>
            </a:r>
            <a:endParaRPr lang="ru-RU" sz="4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428736"/>
            <a:ext cx="7772400" cy="4667264"/>
          </a:xfrm>
        </p:spPr>
        <p:txBody>
          <a:bodyPr/>
          <a:lstStyle/>
          <a:p>
            <a:r>
              <a:rPr lang="ru-RU" dirty="0" smtClean="0"/>
              <a:t>Одна из форм бесполого размножения, заключающаяся в образовании нового организма из части материнского</a:t>
            </a:r>
          </a:p>
          <a:p>
            <a:r>
              <a:rPr lang="ru-RU" dirty="0" smtClean="0"/>
              <a:t>Размножение частями тела (черенки (стеблевые, корневые, листовые), видоизмененные побеги (корневище, клубни, луковицы), почки)</a:t>
            </a:r>
          </a:p>
          <a:p>
            <a:r>
              <a:rPr lang="ru-RU" dirty="0" smtClean="0"/>
              <a:t>Характерно для высших растений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E2FC44-49DF-4F61-9A16-EBE6DD20D991}" type="datetime1">
              <a:rPr lang="ru-RU"/>
              <a:pPr/>
              <a:t>05.11.2012</a:t>
            </a:fld>
            <a:endParaRPr lang="ru-RU"/>
          </a:p>
        </p:txBody>
      </p:sp>
      <p:pic>
        <p:nvPicPr>
          <p:cNvPr id="23555" name="Picture 4" descr="10040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A9AC6E-6159-4AA5-9CA3-57C956A1B657}" type="datetime1">
              <a:rPr lang="ru-RU"/>
              <a:pPr/>
              <a:t>05.11.2012</a:t>
            </a:fld>
            <a:endParaRPr lang="ru-RU"/>
          </a:p>
        </p:txBody>
      </p:sp>
      <p:pic>
        <p:nvPicPr>
          <p:cNvPr id="21507" name="Picture 4" descr="Способы вегетативного размнож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CD9C3A-4B06-4F22-81FE-99F0E121DF5D}" type="datetime1">
              <a:rPr lang="ru-RU"/>
              <a:pPr/>
              <a:t>05.11.2012</a:t>
            </a:fld>
            <a:endParaRPr lang="ru-RU"/>
          </a:p>
        </p:txBody>
      </p:sp>
      <p:pic>
        <p:nvPicPr>
          <p:cNvPr id="24579" name="Picture 4" descr="100401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9275"/>
            <a:ext cx="91440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77F61A-A00B-4664-B00C-79AEB8AD5595}" type="datetime1">
              <a:rPr lang="ru-RU"/>
              <a:pPr/>
              <a:t>05.11.2012</a:t>
            </a:fld>
            <a:endParaRPr lang="ru-RU"/>
          </a:p>
        </p:txBody>
      </p:sp>
      <p:pic>
        <p:nvPicPr>
          <p:cNvPr id="22531" name="Picture 4" descr="100401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вегетативного размножения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5" y="1214422"/>
            <a:ext cx="8072494" cy="48815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Растения, появившиеся путем вегетативного размножения, обычно развиваются значительно быстрее, чем особи появившиеся из семян т.е. половым путем.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Они раньше могут перейти к плодоношению, значительно быстрее захватить им площадь, быстрее расселиться на большей территории.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Позволяет сохранить неизменными свойства вида. 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A061-1D54-40B6-B80F-60F4623385B2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78581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урока: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8016901" cy="5381644"/>
          </a:xfrm>
        </p:spPr>
        <p:txBody>
          <a:bodyPr/>
          <a:lstStyle/>
          <a:p>
            <a:r>
              <a:rPr lang="ru-RU" dirty="0" smtClean="0"/>
              <a:t>Охарактеризовать размножение как один из этапов индивидуального развития организмов;</a:t>
            </a:r>
          </a:p>
          <a:p>
            <a:r>
              <a:rPr lang="ru-RU" dirty="0" smtClean="0"/>
              <a:t>Расширить и углубить знания о размножении на примере бесполого размножения;</a:t>
            </a:r>
          </a:p>
          <a:p>
            <a:r>
              <a:rPr lang="ru-RU" dirty="0" smtClean="0"/>
              <a:t>Охарактеризовать способы бесполого размножения и его практическое значение.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6" name="Рисунок 5" descr="LADYBUG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05675" y="4886325"/>
            <a:ext cx="1838325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61434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Упорядоченное деление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f_012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000108"/>
            <a:ext cx="3961481" cy="3143272"/>
          </a:xfrm>
          <a:prstGeom prst="flowChartConnector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7" name="Рисунок 6" descr="f_00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857232"/>
            <a:ext cx="3461745" cy="3143272"/>
          </a:xfrm>
          <a:prstGeom prst="flowChartConnector">
            <a:avLst/>
          </a:prstGeom>
        </p:spPr>
      </p:pic>
      <p:pic>
        <p:nvPicPr>
          <p:cNvPr id="8" name="Рисунок 7" descr="f_002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4429132"/>
            <a:ext cx="4381423" cy="2071709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214290"/>
            <a:ext cx="77724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Почкование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f_00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3110" y="1357298"/>
            <a:ext cx="6285015" cy="473870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643966" y="6286520"/>
            <a:ext cx="500034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72400" cy="642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Фрагментация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f_01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81502" y="721879"/>
            <a:ext cx="3590498" cy="270712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7" name="Рисунок 6" descr="f_00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735922"/>
            <a:ext cx="3571872" cy="2693078"/>
          </a:xfrm>
          <a:prstGeom prst="rect">
            <a:avLst/>
          </a:prstGeom>
        </p:spPr>
      </p:pic>
      <p:pic>
        <p:nvPicPr>
          <p:cNvPr id="8" name="Рисунок 7" descr="f_00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3643314"/>
            <a:ext cx="3500462" cy="26392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8576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 основе фрагментации лежит регенерация </a:t>
            </a:r>
            <a:endParaRPr lang="ru-RU" sz="2400" dirty="0"/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214290"/>
            <a:ext cx="7772400" cy="78581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Полиэмбриония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3163" y="1285860"/>
            <a:ext cx="7772400" cy="4810140"/>
          </a:xfrm>
        </p:spPr>
        <p:txBody>
          <a:bodyPr/>
          <a:lstStyle/>
          <a:p>
            <a:r>
              <a:rPr lang="ru-RU" dirty="0" smtClean="0"/>
              <a:t>В эмбриональном развитии</a:t>
            </a:r>
          </a:p>
          <a:p>
            <a:r>
              <a:rPr lang="ru-RU" dirty="0" smtClean="0"/>
              <a:t>Млекопитающие (у человека при образовании однояйцевых близнецов)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501090" y="6357934"/>
            <a:ext cx="64291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7143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Закрепление: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8016901" cy="5453082"/>
          </a:xfrm>
        </p:spPr>
        <p:txBody>
          <a:bodyPr/>
          <a:lstStyle/>
          <a:p>
            <a:r>
              <a:rPr lang="ru-RU" sz="2800" dirty="0" smtClean="0"/>
              <a:t>Почему размножение считается важнейшим и необходимым атрибутом живого?</a:t>
            </a:r>
          </a:p>
          <a:p>
            <a:r>
              <a:rPr lang="ru-RU" sz="2800" dirty="0" smtClean="0"/>
              <a:t>Каковы основные формы размножения?</a:t>
            </a:r>
          </a:p>
          <a:p>
            <a:r>
              <a:rPr lang="ru-RU" sz="2800" dirty="0" smtClean="0"/>
              <a:t>Почему при бесполом размножении дочерние организмы копируют родительские?</a:t>
            </a:r>
          </a:p>
          <a:p>
            <a:r>
              <a:rPr lang="ru-RU" sz="2800" dirty="0" smtClean="0"/>
              <a:t>Какие процессы обеспечивают преемственность поколений при бесполом размножении?</a:t>
            </a:r>
          </a:p>
          <a:p>
            <a:r>
              <a:rPr lang="ru-RU" sz="2800" dirty="0" smtClean="0"/>
              <a:t>Каким образом можно создать любое количество генетически тождественных копий какой-либо ценной особи животного? 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cs typeface="Vrinda"/>
              </a:rPr>
              <a:t>§</a:t>
            </a:r>
            <a:r>
              <a:rPr lang="ru-RU" dirty="0" smtClean="0">
                <a:cs typeface="Vrinda"/>
              </a:rPr>
              <a:t> 6.1</a:t>
            </a:r>
          </a:p>
          <a:p>
            <a:r>
              <a:rPr lang="ru-RU" dirty="0" smtClean="0">
                <a:cs typeface="Vrinda"/>
              </a:rPr>
              <a:t>Выполнить задания на с.198-199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Размножение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Свойство, присущее всем живым организмам, воспроизводить себе подобных</a:t>
            </a:r>
            <a:endParaRPr lang="ru-RU" sz="3600" dirty="0"/>
          </a:p>
        </p:txBody>
      </p:sp>
      <p:pic>
        <p:nvPicPr>
          <p:cNvPr id="5" name="Рисунок 4" descr="b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3714752"/>
            <a:ext cx="2524140" cy="2524140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6FF6-637C-4C6F-9C0D-DB323E67B286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бесполого размножения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Участвует одна родительская особь;</a:t>
            </a:r>
          </a:p>
          <a:p>
            <a:r>
              <a:rPr lang="ru-RU" dirty="0" smtClean="0"/>
              <a:t>Гаметы не образуются- начало – одна или несколько соматических клеток;</a:t>
            </a:r>
          </a:p>
          <a:p>
            <a:r>
              <a:rPr lang="ru-RU" dirty="0" smtClean="0"/>
              <a:t>Дети являются точной генетической копией родителей;</a:t>
            </a:r>
          </a:p>
          <a:p>
            <a:r>
              <a:rPr lang="ru-RU" dirty="0" smtClean="0"/>
              <a:t>Основной способ деления – митоз, мейоз отсутствует.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7DF6-30A2-4189-9B6C-8DBD9E0F37C6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214290"/>
            <a:ext cx="7772400" cy="13859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Заполните таблицу: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Бесполое размножение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099" y="1981200"/>
          <a:ext cx="7945464" cy="1546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7"/>
                <a:gridCol w="3571900"/>
                <a:gridCol w="2087547"/>
              </a:tblGrid>
              <a:tr h="7239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Способ размножения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Особенность размножения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Примеры организмов </a:t>
                      </a:r>
                      <a:endParaRPr lang="ru-RU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из одной клетки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8088339" cy="45005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hlinkClick r:id="rId2" action="ppaction://hlinksldjump"/>
              </a:rPr>
              <a:t>Бинарное деление </a:t>
            </a:r>
            <a:r>
              <a:rPr lang="ru-RU" dirty="0" smtClean="0"/>
              <a:t>– деление клетки надвое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hlinkClick r:id="rId3" action="ppaction://hlinksldjump"/>
              </a:rPr>
              <a:t>Шизогония</a:t>
            </a:r>
            <a:r>
              <a:rPr lang="ru-RU" dirty="0" smtClean="0"/>
              <a:t> (множественное деление) – из одной клетки – много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hlinkClick r:id="rId4" action="ppaction://hlinksldjump"/>
              </a:rPr>
              <a:t>Неравномерное деление </a:t>
            </a:r>
            <a:r>
              <a:rPr lang="ru-RU" dirty="0" smtClean="0"/>
              <a:t>– «почкование»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u="sng" dirty="0" smtClean="0">
                <a:hlinkClick r:id="rId5" action="ppaction://hlinksldjump"/>
              </a:rPr>
              <a:t>Спорообразование </a:t>
            </a:r>
            <a:endParaRPr lang="ru-RU" i="1" u="sng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34EF-8C60-42A8-B802-45F22719A3DB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6" name="Управляющая кнопка: далее 5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500034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ление бактерий.gif"/>
          <p:cNvPicPr>
            <a:picLocks noChangeAspect="1"/>
          </p:cNvPicPr>
          <p:nvPr/>
        </p:nvPicPr>
        <p:blipFill>
          <a:blip r:embed="rId2" cstate="email"/>
          <a:srcRect l="11462" t="2569" r="12944" b="4051"/>
          <a:stretch>
            <a:fillRect/>
          </a:stretch>
        </p:blipFill>
        <p:spPr>
          <a:xfrm>
            <a:off x="6500826" y="3592903"/>
            <a:ext cx="2643174" cy="32650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Бинарное деление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715304" cy="3162312"/>
          </a:xfrm>
        </p:spPr>
        <p:txBody>
          <a:bodyPr/>
          <a:lstStyle/>
          <a:p>
            <a:r>
              <a:rPr lang="ru-RU" dirty="0" smtClean="0"/>
              <a:t>Тело родительской клетки делится митозом на 2 части, каждая из которых дает начало новым полноценным организмам</a:t>
            </a:r>
          </a:p>
          <a:p>
            <a:r>
              <a:rPr lang="ru-RU" dirty="0" smtClean="0"/>
              <a:t>Прокариоты, одноклеточные эукариоты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643966" y="0"/>
            <a:ext cx="500034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Деление амебы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pic>
        <p:nvPicPr>
          <p:cNvPr id="6" name="Содержимое 6" descr="Бесполое размножение одноклеточных и многоклеточных животных.gif"/>
          <p:cNvPicPr>
            <a:picLocks noChangeAspect="1"/>
          </p:cNvPicPr>
          <p:nvPr/>
        </p:nvPicPr>
        <p:blipFill>
          <a:blip r:embed="rId2" cstate="email"/>
          <a:srcRect b="56818"/>
          <a:stretch>
            <a:fillRect/>
          </a:stretch>
        </p:blipFill>
        <p:spPr>
          <a:xfrm>
            <a:off x="0" y="2928934"/>
            <a:ext cx="9211672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изогон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72100" y="1285860"/>
            <a:ext cx="3771900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11429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Шизогония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3" y="1071546"/>
            <a:ext cx="4714908" cy="5024454"/>
          </a:xfrm>
        </p:spPr>
        <p:txBody>
          <a:bodyPr/>
          <a:lstStyle/>
          <a:p>
            <a:r>
              <a:rPr lang="ru-RU" dirty="0" smtClean="0"/>
              <a:t>Тело исходной клетки делится </a:t>
            </a:r>
            <a:r>
              <a:rPr lang="ru-RU" dirty="0" err="1" smtClean="0"/>
              <a:t>митотически</a:t>
            </a:r>
            <a:r>
              <a:rPr lang="ru-RU" dirty="0" smtClean="0"/>
              <a:t> на несколько частей, каждая из которых становится новой клеткой</a:t>
            </a:r>
          </a:p>
          <a:p>
            <a:r>
              <a:rPr lang="ru-RU" dirty="0" smtClean="0"/>
              <a:t>Одноклеточные эукариоты (жгутиковые, споровики)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EE9-AE4E-450F-8DBC-8A7F6769C020}" type="datetime1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"СОШ № 2" город Чернушка</a:t>
            </a:r>
            <a:endParaRPr lang="ru-RU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01090" y="0"/>
            <a:ext cx="642910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Папин галстук»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Шаблон оформления «Папин галстук»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Папин галстук»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апин галстук»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апин галстук»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апин галстук»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апин галстук»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апин галстук»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Презентация2221</Template>
  <TotalTime>141</TotalTime>
  <Words>566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 оформления «Папин галстук»</vt:lpstr>
      <vt:lpstr>Размножение и развитие организмов </vt:lpstr>
      <vt:lpstr>Задачи урока:</vt:lpstr>
      <vt:lpstr>Размножение     </vt:lpstr>
      <vt:lpstr>Характеристика бесполого размножения</vt:lpstr>
      <vt:lpstr>Заполните таблицу:  Бесполое размножение </vt:lpstr>
      <vt:lpstr>Развитие из одной клетки</vt:lpstr>
      <vt:lpstr>Бинарное деление</vt:lpstr>
      <vt:lpstr>Деление амебы </vt:lpstr>
      <vt:lpstr>Шизогония </vt:lpstr>
      <vt:lpstr>Неравномерное деление</vt:lpstr>
      <vt:lpstr>Спорообразование </vt:lpstr>
      <vt:lpstr>Размножение спорами </vt:lpstr>
      <vt:lpstr>Развитие из группы клеток</vt:lpstr>
      <vt:lpstr>Вегетативное размножение </vt:lpstr>
      <vt:lpstr>Слайд 15</vt:lpstr>
      <vt:lpstr>Слайд 16</vt:lpstr>
      <vt:lpstr>Слайд 17</vt:lpstr>
      <vt:lpstr>Слайд 18</vt:lpstr>
      <vt:lpstr>Преимущества вегетативного размножения  </vt:lpstr>
      <vt:lpstr>Упорядоченное деление  </vt:lpstr>
      <vt:lpstr>Почкование </vt:lpstr>
      <vt:lpstr>Фрагментация </vt:lpstr>
      <vt:lpstr>Полиэмбриония </vt:lpstr>
      <vt:lpstr>Закрепление: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и развитие организмов </dc:title>
  <dc:creator>светлана</dc:creator>
  <cp:lastModifiedBy>User</cp:lastModifiedBy>
  <cp:revision>27</cp:revision>
  <dcterms:created xsi:type="dcterms:W3CDTF">2010-01-23T13:56:41Z</dcterms:created>
  <dcterms:modified xsi:type="dcterms:W3CDTF">2012-11-05T11:29:25Z</dcterms:modified>
</cp:coreProperties>
</file>